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88" r:id="rId3"/>
    <p:sldId id="259" r:id="rId4"/>
    <p:sldId id="260" r:id="rId5"/>
    <p:sldId id="301" r:id="rId6"/>
    <p:sldId id="335" r:id="rId7"/>
    <p:sldId id="336" r:id="rId8"/>
    <p:sldId id="337" r:id="rId9"/>
    <p:sldId id="339" r:id="rId10"/>
    <p:sldId id="302" r:id="rId11"/>
    <p:sldId id="303" r:id="rId12"/>
    <p:sldId id="262" r:id="rId13"/>
    <p:sldId id="304" r:id="rId14"/>
    <p:sldId id="305" r:id="rId15"/>
    <p:sldId id="295" r:id="rId16"/>
    <p:sldId id="306" r:id="rId17"/>
    <p:sldId id="298" r:id="rId18"/>
    <p:sldId id="314" r:id="rId19"/>
    <p:sldId id="313" r:id="rId20"/>
    <p:sldId id="316" r:id="rId21"/>
    <p:sldId id="317" r:id="rId22"/>
    <p:sldId id="318" r:id="rId23"/>
    <p:sldId id="297" r:id="rId24"/>
    <p:sldId id="319" r:id="rId25"/>
    <p:sldId id="268" r:id="rId26"/>
    <p:sldId id="321" r:id="rId27"/>
    <p:sldId id="311" r:id="rId28"/>
    <p:sldId id="320" r:id="rId29"/>
    <p:sldId id="323" r:id="rId30"/>
    <p:sldId id="325" r:id="rId31"/>
    <p:sldId id="340" r:id="rId32"/>
    <p:sldId id="296" r:id="rId33"/>
    <p:sldId id="326" r:id="rId34"/>
    <p:sldId id="315" r:id="rId35"/>
    <p:sldId id="328" r:id="rId36"/>
    <p:sldId id="299" r:id="rId37"/>
    <p:sldId id="308" r:id="rId38"/>
    <p:sldId id="309" r:id="rId39"/>
    <p:sldId id="310" r:id="rId40"/>
    <p:sldId id="278" r:id="rId41"/>
    <p:sldId id="300" r:id="rId42"/>
    <p:sldId id="330" r:id="rId43"/>
    <p:sldId id="332" r:id="rId44"/>
    <p:sldId id="333" r:id="rId45"/>
    <p:sldId id="334" r:id="rId46"/>
    <p:sldId id="329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Raleway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3"/>
    <p:restoredTop sz="91438"/>
  </p:normalViewPr>
  <p:slideViewPr>
    <p:cSldViewPr snapToGrid="0" snapToObjects="1">
      <p:cViewPr>
        <p:scale>
          <a:sx n="130" d="100"/>
          <a:sy n="130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  <a:p>
            <a:r>
              <a:rPr lang="en-US" dirty="0">
                <a:solidFill>
                  <a:schemeClr val="tx1"/>
                </a:solidFill>
              </a:rPr>
              <a:t>Non-repetitive case: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free to switch between different Q’s during setup.</a:t>
            </a:r>
          </a:p>
        </p:txBody>
      </p:sp>
    </p:spTree>
    <p:extLst>
      <p:ext uri="{BB962C8B-B14F-4D97-AF65-F5344CB8AC3E}">
        <p14:creationId xmlns:p14="http://schemas.microsoft.com/office/powerpoint/2010/main" val="249545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189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30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957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993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7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1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1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 But --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general guiding principles.</a:t>
            </a:r>
          </a:p>
        </p:txBody>
      </p:sp>
    </p:spTree>
    <p:extLst>
      <p:ext uri="{BB962C8B-B14F-4D97-AF65-F5344CB8AC3E}">
        <p14:creationId xmlns:p14="http://schemas.microsoft.com/office/powerpoint/2010/main" val="8985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Achi will make a general comment about relaxation.</a:t>
            </a:r>
          </a:p>
          <a:p>
            <a:r>
              <a:rPr lang="en-US" dirty="0">
                <a:solidFill>
                  <a:schemeClr val="tx1"/>
                </a:solidFill>
              </a:rPr>
              <a:t>Appropriate norm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may want to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4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0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3.png"/><Relationship Id="rId21" Type="http://schemas.openxmlformats.org/officeDocument/2006/relationships/image" Target="../media/image76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70.png"/><Relationship Id="rId23" Type="http://schemas.openxmlformats.org/officeDocument/2006/relationships/image" Target="../media/image14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3.png"/><Relationship Id="rId5" Type="http://schemas.openxmlformats.org/officeDocument/2006/relationships/image" Target="../media/image16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7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19.png"/><Relationship Id="rId10" Type="http://schemas.openxmlformats.org/officeDocument/2006/relationships/image" Target="../media/image101.png"/><Relationship Id="rId4" Type="http://schemas.openxmlformats.org/officeDocument/2006/relationships/image" Target="../media/image18.pn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0.png"/><Relationship Id="rId18" Type="http://schemas.openxmlformats.org/officeDocument/2006/relationships/image" Target="../media/image200.png"/><Relationship Id="rId3" Type="http://schemas.openxmlformats.org/officeDocument/2006/relationships/image" Target="../media/image510.png"/><Relationship Id="rId21" Type="http://schemas.openxmlformats.org/officeDocument/2006/relationships/image" Target="../media/image230.png"/><Relationship Id="rId7" Type="http://schemas.openxmlformats.org/officeDocument/2006/relationships/image" Target="../media/image95.png"/><Relationship Id="rId12" Type="http://schemas.openxmlformats.org/officeDocument/2006/relationships/image" Target="../media/image140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8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130.png"/><Relationship Id="rId24" Type="http://schemas.openxmlformats.org/officeDocument/2006/relationships/image" Target="../media/image26.png"/><Relationship Id="rId5" Type="http://schemas.openxmlformats.org/officeDocument/2006/relationships/image" Target="../media/image710.png"/><Relationship Id="rId15" Type="http://schemas.openxmlformats.org/officeDocument/2006/relationships/image" Target="../media/image170.png"/><Relationship Id="rId23" Type="http://schemas.openxmlformats.org/officeDocument/2006/relationships/image" Target="../media/image78.png"/><Relationship Id="rId10" Type="http://schemas.openxmlformats.org/officeDocument/2006/relationships/image" Target="../media/image120.png"/><Relationship Id="rId19" Type="http://schemas.openxmlformats.org/officeDocument/2006/relationships/image" Target="../media/image210.png"/><Relationship Id="rId4" Type="http://schemas.openxmlformats.org/officeDocument/2006/relationships/image" Target="../media/image61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Relationship Id="rId22" Type="http://schemas.openxmlformats.org/officeDocument/2006/relationships/image" Target="../media/image2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80.pn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419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937681" cy="857400"/>
          </a:xfrm>
        </p:spPr>
        <p:txBody>
          <a:bodyPr/>
          <a:lstStyle/>
          <a:p>
            <a:r>
              <a:rPr lang="en-US" dirty="0"/>
              <a:t>PDE Example: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5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7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Example: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error.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 marL="114300" indent="0">
                  <a:spcAft>
                    <a:spcPts val="200"/>
                  </a:spcAft>
                  <a:buNone/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AMG+: 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25026328-8D82-6544-B495-9663F4F7E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8087" r="9774"/>
          <a:stretch/>
        </p:blipFill>
        <p:spPr>
          <a:xfrm>
            <a:off x="799221" y="1155670"/>
            <a:ext cx="7157050" cy="1936287"/>
          </a:xfrm>
          <a:prstGeom prst="rect">
            <a:avLst/>
          </a:prstGeom>
        </p:spPr>
      </p:pic>
      <p:pic>
        <p:nvPicPr>
          <p:cNvPr id="8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D0359197-0013-624D-882A-BDD95757AE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8618" r="8709"/>
          <a:stretch/>
        </p:blipFill>
        <p:spPr>
          <a:xfrm>
            <a:off x="847804" y="3084549"/>
            <a:ext cx="7203564" cy="19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492ED1B9-A6BD-E347-9AF0-99D0BC4D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79" y="3081990"/>
            <a:ext cx="3874700" cy="1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404856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samples are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404856"/>
                <a:ext cx="5751595" cy="1193002"/>
              </a:xfr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487364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394213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38125" y="4136091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67215" y="4125132"/>
                <a:ext cx="22906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215" y="4125132"/>
                <a:ext cx="2290623" cy="477054"/>
              </a:xfrm>
              <a:prstGeom prst="rect">
                <a:avLst/>
              </a:prstGeom>
              <a:blipFill>
                <a:blip r:embed="rId23"/>
                <a:stretch>
                  <a:fillRect l="-55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3" grpId="0"/>
      <p:bldP spid="70" grpId="0"/>
      <p:bldP spid="92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C5C90-80C0-184B-9331-2D508DF6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117239" cy="857400"/>
          </a:xfrm>
        </p:spPr>
        <p:txBody>
          <a:bodyPr/>
          <a:lstStyle/>
          <a:p>
            <a:r>
              <a:rPr lang="en-US" dirty="0"/>
              <a:t>How many components to use?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 and #components.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6919" y="3964824"/>
                <a:ext cx="7390161" cy="673967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sz="1600" b="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6919" y="3964824"/>
                <a:ext cx="7390161" cy="6739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1377562" y="2834876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562" y="2834876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652162" y="3040524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62" y="3040524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2632" t="-27778" r="-460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1029626" y="4103533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Mock cycle predicts the ‘ideal’ 2-level rates</a:t>
            </a:r>
            <a:endParaRPr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62926004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62926004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Formulate generalized guiding principles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5A5212C-5084-7441-8BE3-AFAF490A84FF}"/>
              </a:ext>
            </a:extLst>
          </p:cNvPr>
          <p:cNvSpPr txBox="1"/>
          <p:nvPr/>
        </p:nvSpPr>
        <p:spPr>
          <a:xfrm>
            <a:off x="7493800" y="3418554"/>
            <a:ext cx="136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Ray Equations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860F5-01F7-4949-A4FC-24332102506B}"/>
              </a:ext>
            </a:extLst>
          </p:cNvPr>
          <p:cNvSpPr txBox="1"/>
          <p:nvPr/>
        </p:nvSpPr>
        <p:spPr>
          <a:xfrm>
            <a:off x="7493799" y="1255544"/>
            <a:ext cx="153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12881" cy="857400"/>
          </a:xfrm>
        </p:spPr>
        <p:txBody>
          <a:bodyPr/>
          <a:lstStyle/>
          <a:p>
            <a:r>
              <a:rPr lang="en-US" dirty="0"/>
              <a:t>Coarse-level Equations: Symmetrize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𝑄</m:t>
                      </m:r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68191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/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295162-AF40-1942-9548-AE703D1403D5}"/>
                  </a:ext>
                </a:extLst>
              </p:cNvPr>
              <p:cNvSpPr txBox="1"/>
              <p:nvPr/>
            </p:nvSpPr>
            <p:spPr>
              <a:xfrm>
                <a:off x="3871750" y="2877076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295162-AF40-1942-9548-AE703D140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50" y="2877076"/>
                <a:ext cx="1328871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11AD40-62B7-3C4D-93BA-8A6E43578607}"/>
                  </a:ext>
                </a:extLst>
              </p:cNvPr>
              <p:cNvSpPr txBox="1"/>
              <p:nvPr/>
            </p:nvSpPr>
            <p:spPr>
              <a:xfrm>
                <a:off x="3327532" y="2882739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11AD40-62B7-3C4D-93BA-8A6E43578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32" y="2882739"/>
                <a:ext cx="2008744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CE1B1F-BF0D-4947-AB6B-B72FD1AD009D}"/>
                  </a:ext>
                </a:extLst>
              </p:cNvPr>
              <p:cNvSpPr txBox="1"/>
              <p:nvPr/>
            </p:nvSpPr>
            <p:spPr>
              <a:xfrm>
                <a:off x="3327532" y="2882018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CE1B1F-BF0D-4947-AB6B-B72FD1AD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32" y="2882018"/>
                <a:ext cx="2008744" cy="430887"/>
              </a:xfrm>
              <a:prstGeom prst="rect">
                <a:avLst/>
              </a:prstGeom>
              <a:blipFill>
                <a:blip r:embed="rId5"/>
                <a:stretch>
                  <a:fillRect l="-6289" r="-503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0" grpId="1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3-level Cycle Works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999996469"/>
                  </p:ext>
                </p:extLst>
              </p:nvPr>
            </p:nvGraphicFramePr>
            <p:xfrm>
              <a:off x="511277" y="1564481"/>
              <a:ext cx="7759234" cy="262893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2242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6154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55061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8474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.34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999996469"/>
                  </p:ext>
                </p:extLst>
              </p:nvPr>
            </p:nvGraphicFramePr>
            <p:xfrm>
              <a:off x="511277" y="1564481"/>
              <a:ext cx="7759234" cy="262893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2242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6154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55061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8474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60317" t="-7500" r="-726984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286" t="-7500" r="-554286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7895" t="-7500" r="-410526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7895" t="-7500" r="-310526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1299" t="-7500" r="-206494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62366" t="-7500" r="-6452" b="-42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483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.34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𝑅𝐴𝑃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Save Setup Cost by Switching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53" r="-215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147119"/>
                <a:ext cx="7395721" cy="3375719"/>
              </a:xfrm>
            </p:spPr>
            <p:txBody>
              <a:bodyPr/>
              <a:lstStyle/>
              <a:p>
                <a:r>
                  <a:rPr lang="en-US" sz="2000" dirty="0"/>
                  <a:t>Smooth TFs more efficiently by mini-cycles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to obtain high-order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requires only little smoothing.</a:t>
                </a:r>
              </a:p>
              <a:p>
                <a:pPr lvl="1"/>
                <a:r>
                  <a:rPr lang="en-US" sz="2000" dirty="0"/>
                  <a:t>Setup work dominated by SVD, though.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Temporarily work with expensive, accurate operator for 2-level bootstrapping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Post-processing:</a:t>
                </a:r>
              </a:p>
              <a:p>
                <a:pPr lvl="1"/>
                <a:r>
                  <a:rPr lang="en-US" sz="2000" dirty="0" err="1"/>
                  <a:t>Sparsify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Symmetrize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𝑄𝐴𝑃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147119"/>
                <a:ext cx="7395721" cy="3375719"/>
              </a:xfrm>
              <a:blipFill>
                <a:blip r:embed="rId4"/>
                <a:stretch>
                  <a:fillRect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5982180" y="3633289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422278" y="3505058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78" y="3505058"/>
                <a:ext cx="2459513" cy="815608"/>
              </a:xfrm>
              <a:prstGeom prst="rect">
                <a:avLst/>
              </a:prstGeom>
              <a:blipFill>
                <a:blip r:embed="rId5"/>
                <a:stretch>
                  <a:fillRect l="-513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=.58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2643250" y="3871129"/>
                <a:ext cx="1127844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=.04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38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250" y="3871129"/>
                <a:ext cx="1127844" cy="746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Mini-Cycle Shrinkage in 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2643250" y="3619011"/>
            <a:ext cx="1904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2-level Cycle(2,2;4)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1024871" y="3645760"/>
            <a:ext cx="98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Kaczmarz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5289425" y="3699904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515E1D-181B-A545-8638-560775A3382F}"/>
              </a:ext>
            </a:extLst>
          </p:cNvPr>
          <p:cNvSpPr txBox="1"/>
          <p:nvPr/>
        </p:nvSpPr>
        <p:spPr>
          <a:xfrm>
            <a:off x="5716404" y="3619011"/>
            <a:ext cx="22354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Mini-cycle shrinks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more efficiently than relaxation, even if asymptotically slow.</a:t>
            </a:r>
            <a:endParaRPr lang="en-US" sz="105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2" name="mini_cycle_shrinkage" descr="mini_cycle_shrinkage">
            <a:hlinkClick r:id="" action="ppaction://media"/>
            <a:extLst>
              <a:ext uri="{FF2B5EF4-FFF2-40B4-BE49-F238E27FC236}">
                <a16:creationId xmlns:a16="http://schemas.microsoft.com/office/drawing/2014/main" id="{418C5DD3-BD9E-984C-B757-801B98FFD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557" r="8922"/>
          <a:stretch/>
        </p:blipFill>
        <p:spPr>
          <a:xfrm>
            <a:off x="799106" y="1306905"/>
            <a:ext cx="754578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(**In Principle)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66513"/>
                <a:ext cx="8658970" cy="3640895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</a:rPr>
                  <a:t>Only shrinkage is important, not asymptotic rate.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66513"/>
                <a:ext cx="8658970" cy="3640895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245769"/>
                <a:ext cx="7586875" cy="3564172"/>
              </a:xfrm>
            </p:spPr>
            <p:txBody>
              <a:bodyPr/>
              <a:lstStyle/>
              <a:p>
                <a:pPr lvl="1">
                  <a:spcAft>
                    <a:spcPts val="200"/>
                  </a:spcAft>
                </a:pPr>
                <a:r>
                  <a:rPr lang="en-US" sz="1800" dirty="0"/>
                  <a:t>Deriving equations at increasingly coarser scale.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800" dirty="0"/>
                  <a:t>Creating </a:t>
                </a:r>
                <a:r>
                  <a:rPr lang="en-US" sz="1800" dirty="0">
                    <a:solidFill>
                      <a:srgbClr val="C00000"/>
                    </a:solidFill>
                  </a:rPr>
                  <a:t>interpretable</a:t>
                </a:r>
                <a:r>
                  <a:rPr lang="en-US" sz="1800" dirty="0"/>
                  <a:t> coarse-level variables.</a:t>
                </a:r>
              </a:p>
              <a:p>
                <a:endParaRPr lang="en-US" dirty="0"/>
              </a:p>
              <a:p>
                <a:r>
                  <a:rPr lang="en-US" sz="2000" dirty="0"/>
                  <a:t>Step 1:</a:t>
                </a:r>
              </a:p>
              <a:p>
                <a:pPr lvl="1"/>
                <a:r>
                  <a:rPr lang="en-US" sz="2000" dirty="0"/>
                  <a:t>Take a large enough, fixed size domain. </a:t>
                </a:r>
              </a:p>
              <a:p>
                <a:pPr lvl="1"/>
                <a:r>
                  <a:rPr lang="en-US" sz="2000" dirty="0"/>
                  <a:t>Derive all levels’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, operators.</a:t>
                </a:r>
              </a:p>
              <a:p>
                <a:pPr lvl="1"/>
                <a:r>
                  <a:rPr lang="en-US" sz="2000" dirty="0"/>
                  <a:t>Tile &amp; use them on a larger domain. </a:t>
                </a:r>
              </a:p>
              <a:p>
                <a:pPr marL="533400" lvl="1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Step 2:</a:t>
                </a:r>
              </a:p>
              <a:p>
                <a:pPr lvl="1"/>
                <a:r>
                  <a:rPr lang="en-US" sz="2000" dirty="0"/>
                  <a:t>Double domain size on every coarsening stage.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245769"/>
                <a:ext cx="7586875" cy="3564172"/>
              </a:xfrm>
              <a:blipFill>
                <a:blip r:embed="rId2"/>
                <a:stretch>
                  <a:fillRect t="-2128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F4ECE1-BF68-A244-906D-52FCA6EC4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250301" y="1245769"/>
            <a:ext cx="823474" cy="85910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EE304B-C28C-9743-8F73-98A4A2114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801730" y="1267653"/>
            <a:ext cx="790533" cy="82691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E5BD9C1-845F-024F-BEF8-37F446493032}"/>
              </a:ext>
            </a:extLst>
          </p:cNvPr>
          <p:cNvSpPr/>
          <p:nvPr/>
        </p:nvSpPr>
        <p:spPr>
          <a:xfrm>
            <a:off x="7718214" y="1519719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547" y="1309580"/>
            <a:ext cx="8135576" cy="3552300"/>
          </a:xfrm>
        </p:spPr>
        <p:txBody>
          <a:bodyPr/>
          <a:lstStyle/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 shrinkage factor.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naturally supports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280160" y="2161800"/>
            <a:ext cx="6153965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first </a:t>
            </a:r>
            <a:r>
              <a:rPr lang="en-US" b="1" dirty="0"/>
              <a:t>principle</a:t>
            </a:r>
            <a:r>
              <a:rPr lang="en-US" dirty="0"/>
              <a:t> is that you must not fool yourself and you are the easiest person to fool.</a:t>
            </a:r>
          </a:p>
          <a:p>
            <a:pPr marL="0" lvl="0" indent="0">
              <a:buNone/>
            </a:pPr>
            <a:r>
              <a:rPr lang="en-US" dirty="0"/>
              <a:t>--Richard </a:t>
            </a:r>
            <a:r>
              <a:rPr lang="en-US" dirty="0" err="1"/>
              <a:t>Feynmann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3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5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76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8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04341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865716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5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4420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7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Multilevel Methods?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119034"/>
            <a:ext cx="7586875" cy="3884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Multitude of variables/unknowns</a:t>
            </a:r>
          </a:p>
          <a:p>
            <a:pPr marL="533400" lvl="1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			Multilevel organization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At each level: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Relaxation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Identifying coarse-level variables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Interpolation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Coarse-level equations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For each step: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Quality Measure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Construction method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BCCA33A6-3C97-8142-A7FD-A36978669ADF}"/>
              </a:ext>
            </a:extLst>
          </p:cNvPr>
          <p:cNvSpPr/>
          <p:nvPr/>
        </p:nvSpPr>
        <p:spPr>
          <a:xfrm>
            <a:off x="3236976" y="1687340"/>
            <a:ext cx="418271" cy="1828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6">
            <a:extLst>
              <a:ext uri="{FF2B5EF4-FFF2-40B4-BE49-F238E27FC236}">
                <a16:creationId xmlns:a16="http://schemas.microsoft.com/office/drawing/2014/main" id="{BC79EA4E-F0C8-5E40-81A9-4203C702BEB3}"/>
              </a:ext>
            </a:extLst>
          </p:cNvPr>
          <p:cNvSpPr/>
          <p:nvPr/>
        </p:nvSpPr>
        <p:spPr>
          <a:xfrm>
            <a:off x="7712765" y="3220278"/>
            <a:ext cx="954157" cy="842839"/>
          </a:xfrm>
          <a:custGeom>
            <a:avLst/>
            <a:gdLst>
              <a:gd name="connsiteX0" fmla="*/ 341906 w 954157"/>
              <a:gd name="connsiteY0" fmla="*/ 7952 h 842839"/>
              <a:gd name="connsiteX1" fmla="*/ 0 w 954157"/>
              <a:gd name="connsiteY1" fmla="*/ 198783 h 842839"/>
              <a:gd name="connsiteX2" fmla="*/ 182880 w 954157"/>
              <a:gd name="connsiteY2" fmla="*/ 588397 h 842839"/>
              <a:gd name="connsiteX3" fmla="*/ 453225 w 954157"/>
              <a:gd name="connsiteY3" fmla="*/ 842839 h 842839"/>
              <a:gd name="connsiteX4" fmla="*/ 604299 w 954157"/>
              <a:gd name="connsiteY4" fmla="*/ 834887 h 842839"/>
              <a:gd name="connsiteX5" fmla="*/ 954157 w 954157"/>
              <a:gd name="connsiteY5" fmla="*/ 453225 h 842839"/>
              <a:gd name="connsiteX6" fmla="*/ 914400 w 954157"/>
              <a:gd name="connsiteY6" fmla="*/ 143124 h 842839"/>
              <a:gd name="connsiteX7" fmla="*/ 739472 w 954157"/>
              <a:gd name="connsiteY7" fmla="*/ 0 h 842839"/>
              <a:gd name="connsiteX8" fmla="*/ 341906 w 954157"/>
              <a:gd name="connsiteY8" fmla="*/ 7952 h 84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157" h="842839">
                <a:moveTo>
                  <a:pt x="341906" y="7952"/>
                </a:moveTo>
                <a:lnTo>
                  <a:pt x="0" y="198783"/>
                </a:lnTo>
                <a:lnTo>
                  <a:pt x="182880" y="588397"/>
                </a:lnTo>
                <a:lnTo>
                  <a:pt x="453225" y="842839"/>
                </a:lnTo>
                <a:lnTo>
                  <a:pt x="604299" y="834887"/>
                </a:lnTo>
                <a:lnTo>
                  <a:pt x="954157" y="453225"/>
                </a:lnTo>
                <a:lnTo>
                  <a:pt x="914400" y="143124"/>
                </a:lnTo>
                <a:lnTo>
                  <a:pt x="739472" y="0"/>
                </a:lnTo>
                <a:lnTo>
                  <a:pt x="341906" y="795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6BDB0E7-9C56-5E4A-A650-A6541BC935FD}"/>
              </a:ext>
            </a:extLst>
          </p:cNvPr>
          <p:cNvSpPr/>
          <p:nvPr/>
        </p:nvSpPr>
        <p:spPr>
          <a:xfrm>
            <a:off x="7699548" y="1966333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147918-5D7A-1F4A-86D2-A8C4A7A138B9}"/>
              </a:ext>
            </a:extLst>
          </p:cNvPr>
          <p:cNvSpPr/>
          <p:nvPr/>
        </p:nvSpPr>
        <p:spPr>
          <a:xfrm>
            <a:off x="8110235" y="1965677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91E1F0B-F1B6-3949-B76B-04D7D5A9953D}"/>
              </a:ext>
            </a:extLst>
          </p:cNvPr>
          <p:cNvSpPr/>
          <p:nvPr/>
        </p:nvSpPr>
        <p:spPr>
          <a:xfrm>
            <a:off x="8102215" y="1523224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FB8A30-952F-EC40-9414-F291CBAB883A}"/>
              </a:ext>
            </a:extLst>
          </p:cNvPr>
          <p:cNvSpPr/>
          <p:nvPr/>
        </p:nvSpPr>
        <p:spPr>
          <a:xfrm>
            <a:off x="8512902" y="1516781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97EB9DB-5A72-7747-A5DD-474577CE8E13}"/>
              </a:ext>
            </a:extLst>
          </p:cNvPr>
          <p:cNvSpPr/>
          <p:nvPr/>
        </p:nvSpPr>
        <p:spPr>
          <a:xfrm>
            <a:off x="8520629" y="1963915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5A0722-9ECB-C646-B0E3-D6AB9ACDA66E}"/>
              </a:ext>
            </a:extLst>
          </p:cNvPr>
          <p:cNvSpPr/>
          <p:nvPr/>
        </p:nvSpPr>
        <p:spPr>
          <a:xfrm>
            <a:off x="7699548" y="1520209"/>
            <a:ext cx="392546" cy="4227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857DC-A036-8445-A44D-FD7AC40B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Variable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5BAF-D784-2E4F-8A64-A1DF43C8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6506503" cy="3552300"/>
          </a:xfrm>
        </p:spPr>
        <p:txBody>
          <a:bodyPr/>
          <a:lstStyle/>
          <a:p>
            <a:r>
              <a:rPr lang="en-US" sz="2000" u="sng" dirty="0">
                <a:solidFill>
                  <a:srgbClr val="C00000"/>
                </a:solidFill>
              </a:rPr>
              <a:t>AMG</a:t>
            </a:r>
            <a:r>
              <a:rPr lang="en-US" sz="2000" dirty="0"/>
              <a:t>: coarse variable = a representative/average of several “strongly connected” fine variables.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In many problems (non-elliptic, NN, …) there are no particularly strong connections.</a:t>
            </a:r>
          </a:p>
          <a:p>
            <a:r>
              <a:rPr lang="en-US" sz="2000" dirty="0"/>
              <a:t>Can coarsen only larger aggregate of moderately connected variables, with several coarse variables per aggregate.</a:t>
            </a:r>
          </a:p>
          <a:p>
            <a:r>
              <a:rPr lang="en-US" sz="2000" dirty="0"/>
              <a:t>Coarse variables are of different type than fine vars.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9CED-B7A8-A544-BEA3-458FE0E43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26FEF-C68F-714F-8101-6F3DC9D34BE7}"/>
              </a:ext>
            </a:extLst>
          </p:cNvPr>
          <p:cNvSpPr txBox="1"/>
          <p:nvPr/>
        </p:nvSpPr>
        <p:spPr>
          <a:xfrm>
            <a:off x="-27470" y="3382451"/>
            <a:ext cx="1025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AMG+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19C8223-1817-F044-B1DE-3644C98CE20F}"/>
              </a:ext>
            </a:extLst>
          </p:cNvPr>
          <p:cNvSpPr/>
          <p:nvPr/>
        </p:nvSpPr>
        <p:spPr>
          <a:xfrm flipH="1">
            <a:off x="768400" y="2571750"/>
            <a:ext cx="295275" cy="2009394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742E19-D697-2D4E-8AB5-D5C8DEB5325F}"/>
              </a:ext>
            </a:extLst>
          </p:cNvPr>
          <p:cNvSpPr/>
          <p:nvPr/>
        </p:nvSpPr>
        <p:spPr>
          <a:xfrm>
            <a:off x="7726460" y="199869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BCF03F-444B-D94F-952B-B53BDED01AFD}"/>
              </a:ext>
            </a:extLst>
          </p:cNvPr>
          <p:cNvSpPr/>
          <p:nvPr/>
        </p:nvSpPr>
        <p:spPr>
          <a:xfrm>
            <a:off x="7930148" y="1998692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308C1-B9CA-754E-9894-356F2A75496F}"/>
              </a:ext>
            </a:extLst>
          </p:cNvPr>
          <p:cNvSpPr/>
          <p:nvPr/>
        </p:nvSpPr>
        <p:spPr>
          <a:xfrm>
            <a:off x="8132764" y="199869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3155D3-8513-254E-8944-B72B6F6FDA5D}"/>
              </a:ext>
            </a:extLst>
          </p:cNvPr>
          <p:cNvSpPr/>
          <p:nvPr/>
        </p:nvSpPr>
        <p:spPr>
          <a:xfrm>
            <a:off x="8335380" y="1998693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0037B9-A8DB-BD42-835A-1407F4A5D671}"/>
              </a:ext>
            </a:extLst>
          </p:cNvPr>
          <p:cNvSpPr/>
          <p:nvPr/>
        </p:nvSpPr>
        <p:spPr>
          <a:xfrm>
            <a:off x="8539068" y="199869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39300A-FEA9-CE4E-8EC2-4F0736DFA95B}"/>
              </a:ext>
            </a:extLst>
          </p:cNvPr>
          <p:cNvSpPr/>
          <p:nvPr/>
        </p:nvSpPr>
        <p:spPr>
          <a:xfrm>
            <a:off x="8741684" y="1998692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11820-C5FF-C845-8DCB-4BDB37AA823D}"/>
              </a:ext>
            </a:extLst>
          </p:cNvPr>
          <p:cNvSpPr/>
          <p:nvPr/>
        </p:nvSpPr>
        <p:spPr>
          <a:xfrm>
            <a:off x="7726460" y="2211676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87E099-F51B-834B-B742-EAE542C4C753}"/>
              </a:ext>
            </a:extLst>
          </p:cNvPr>
          <p:cNvSpPr/>
          <p:nvPr/>
        </p:nvSpPr>
        <p:spPr>
          <a:xfrm>
            <a:off x="7930148" y="221167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7FA49C-70C1-4646-BAF5-290DDF4B0332}"/>
              </a:ext>
            </a:extLst>
          </p:cNvPr>
          <p:cNvSpPr/>
          <p:nvPr/>
        </p:nvSpPr>
        <p:spPr>
          <a:xfrm>
            <a:off x="8132764" y="221167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B7493C-36B4-D04E-817A-53E8EEB246BB}"/>
              </a:ext>
            </a:extLst>
          </p:cNvPr>
          <p:cNvSpPr/>
          <p:nvPr/>
        </p:nvSpPr>
        <p:spPr>
          <a:xfrm>
            <a:off x="8335380" y="2211676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FDB43-9A2D-1F45-A1A3-B3E86A51FED1}"/>
              </a:ext>
            </a:extLst>
          </p:cNvPr>
          <p:cNvSpPr/>
          <p:nvPr/>
        </p:nvSpPr>
        <p:spPr>
          <a:xfrm>
            <a:off x="8539068" y="221167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5E2623-5943-614B-8E22-7E5F6B1501EE}"/>
              </a:ext>
            </a:extLst>
          </p:cNvPr>
          <p:cNvSpPr/>
          <p:nvPr/>
        </p:nvSpPr>
        <p:spPr>
          <a:xfrm>
            <a:off x="8741684" y="221167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EA3024-38CC-7A45-8F82-237A88A93004}"/>
              </a:ext>
            </a:extLst>
          </p:cNvPr>
          <p:cNvSpPr/>
          <p:nvPr/>
        </p:nvSpPr>
        <p:spPr>
          <a:xfrm>
            <a:off x="7726460" y="178571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4A234B-3DBA-584C-A20F-F5B3CBCA4C05}"/>
              </a:ext>
            </a:extLst>
          </p:cNvPr>
          <p:cNvSpPr/>
          <p:nvPr/>
        </p:nvSpPr>
        <p:spPr>
          <a:xfrm>
            <a:off x="7930148" y="17857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FCFC60-FDFA-6343-817E-D411A92888B7}"/>
              </a:ext>
            </a:extLst>
          </p:cNvPr>
          <p:cNvSpPr/>
          <p:nvPr/>
        </p:nvSpPr>
        <p:spPr>
          <a:xfrm>
            <a:off x="8132764" y="17857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792E4-BB1B-7742-A956-4B0F569E0E9B}"/>
              </a:ext>
            </a:extLst>
          </p:cNvPr>
          <p:cNvSpPr/>
          <p:nvPr/>
        </p:nvSpPr>
        <p:spPr>
          <a:xfrm>
            <a:off x="8335380" y="178571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56E79F-C5B8-A04A-B178-37600C353C9B}"/>
              </a:ext>
            </a:extLst>
          </p:cNvPr>
          <p:cNvSpPr/>
          <p:nvPr/>
        </p:nvSpPr>
        <p:spPr>
          <a:xfrm>
            <a:off x="8539068" y="17857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DED024-99EA-A448-86C8-781231E4A2F3}"/>
              </a:ext>
            </a:extLst>
          </p:cNvPr>
          <p:cNvSpPr/>
          <p:nvPr/>
        </p:nvSpPr>
        <p:spPr>
          <a:xfrm>
            <a:off x="8741684" y="17857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6D25A1-B79C-FA46-8667-50CAAAC318D4}"/>
              </a:ext>
            </a:extLst>
          </p:cNvPr>
          <p:cNvSpPr/>
          <p:nvPr/>
        </p:nvSpPr>
        <p:spPr>
          <a:xfrm>
            <a:off x="7726460" y="156096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583C4E-DD5D-D34F-8509-1E29B078EB5E}"/>
              </a:ext>
            </a:extLst>
          </p:cNvPr>
          <p:cNvSpPr/>
          <p:nvPr/>
        </p:nvSpPr>
        <p:spPr>
          <a:xfrm>
            <a:off x="7930148" y="1560963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CE11BCF-9E89-4645-8C0B-8A5A1B95D80F}"/>
              </a:ext>
            </a:extLst>
          </p:cNvPr>
          <p:cNvSpPr/>
          <p:nvPr/>
        </p:nvSpPr>
        <p:spPr>
          <a:xfrm>
            <a:off x="8132764" y="156096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0398DD-5E5A-4041-9A4A-2BA366872D27}"/>
              </a:ext>
            </a:extLst>
          </p:cNvPr>
          <p:cNvSpPr/>
          <p:nvPr/>
        </p:nvSpPr>
        <p:spPr>
          <a:xfrm>
            <a:off x="8335380" y="1560964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2A061D-8317-8E4E-B467-5D88135A8F71}"/>
              </a:ext>
            </a:extLst>
          </p:cNvPr>
          <p:cNvSpPr/>
          <p:nvPr/>
        </p:nvSpPr>
        <p:spPr>
          <a:xfrm>
            <a:off x="8539068" y="156096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B8054C-B199-914C-92D1-667A776A659E}"/>
              </a:ext>
            </a:extLst>
          </p:cNvPr>
          <p:cNvSpPr/>
          <p:nvPr/>
        </p:nvSpPr>
        <p:spPr>
          <a:xfrm>
            <a:off x="8741684" y="1560963"/>
            <a:ext cx="134083" cy="1340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5E394D-709F-9A45-8F0E-E5B28202BE67}"/>
              </a:ext>
            </a:extLst>
          </p:cNvPr>
          <p:cNvSpPr/>
          <p:nvPr/>
        </p:nvSpPr>
        <p:spPr>
          <a:xfrm>
            <a:off x="7929076" y="199869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F3C91A-56F9-574B-837A-2E96DDCF97BB}"/>
              </a:ext>
            </a:extLst>
          </p:cNvPr>
          <p:cNvSpPr/>
          <p:nvPr/>
        </p:nvSpPr>
        <p:spPr>
          <a:xfrm>
            <a:off x="8337592" y="199869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951467-19CE-A848-B769-EBB5EB56D0D5}"/>
              </a:ext>
            </a:extLst>
          </p:cNvPr>
          <p:cNvSpPr/>
          <p:nvPr/>
        </p:nvSpPr>
        <p:spPr>
          <a:xfrm>
            <a:off x="8740544" y="199869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6BC5897-A5C5-7145-B2E1-B7B298363EC1}"/>
              </a:ext>
            </a:extLst>
          </p:cNvPr>
          <p:cNvSpPr/>
          <p:nvPr/>
        </p:nvSpPr>
        <p:spPr>
          <a:xfrm>
            <a:off x="8740544" y="15609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24362C-55EF-D44F-B53F-48541E3A5594}"/>
              </a:ext>
            </a:extLst>
          </p:cNvPr>
          <p:cNvSpPr/>
          <p:nvPr/>
        </p:nvSpPr>
        <p:spPr>
          <a:xfrm>
            <a:off x="8335436" y="15609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979A531-291D-E34A-B9A0-BCC9906625D0}"/>
              </a:ext>
            </a:extLst>
          </p:cNvPr>
          <p:cNvSpPr/>
          <p:nvPr/>
        </p:nvSpPr>
        <p:spPr>
          <a:xfrm>
            <a:off x="7930328" y="15609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911AE1E-B9D5-AE4B-8DBE-0ACF41006EF0}"/>
              </a:ext>
            </a:extLst>
          </p:cNvPr>
          <p:cNvGrpSpPr/>
          <p:nvPr/>
        </p:nvGrpSpPr>
        <p:grpSpPr>
          <a:xfrm>
            <a:off x="7631016" y="2819165"/>
            <a:ext cx="1401857" cy="1141375"/>
            <a:chOff x="7631016" y="2819165"/>
            <a:chExt cx="1401857" cy="114137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80027A2-D9D4-754F-9C57-929D69F70B7C}"/>
                </a:ext>
              </a:extLst>
            </p:cNvPr>
            <p:cNvSpPr/>
            <p:nvPr/>
          </p:nvSpPr>
          <p:spPr>
            <a:xfrm>
              <a:off x="8092094" y="3826457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23BF91-8A7E-FC45-9AF2-C0B1B1852702}"/>
                </a:ext>
              </a:extLst>
            </p:cNvPr>
            <p:cNvSpPr/>
            <p:nvPr/>
          </p:nvSpPr>
          <p:spPr>
            <a:xfrm>
              <a:off x="7734153" y="3009777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8C6232A-9CEB-3142-AA90-491D71B4BBFA}"/>
                </a:ext>
              </a:extLst>
            </p:cNvPr>
            <p:cNvSpPr/>
            <p:nvPr/>
          </p:nvSpPr>
          <p:spPr>
            <a:xfrm>
              <a:off x="7987632" y="281916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4A6F01-09DE-B246-9672-910B4596D4FE}"/>
                </a:ext>
              </a:extLst>
            </p:cNvPr>
            <p:cNvSpPr/>
            <p:nvPr/>
          </p:nvSpPr>
          <p:spPr>
            <a:xfrm>
              <a:off x="7987835" y="303267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9786240-24E1-024E-B2AD-722B2EAD0188}"/>
                </a:ext>
              </a:extLst>
            </p:cNvPr>
            <p:cNvSpPr/>
            <p:nvPr/>
          </p:nvSpPr>
          <p:spPr>
            <a:xfrm>
              <a:off x="7631016" y="320516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3F60ACF-FCD3-C54E-A144-71BA6515ABE9}"/>
                </a:ext>
              </a:extLst>
            </p:cNvPr>
            <p:cNvSpPr/>
            <p:nvPr/>
          </p:nvSpPr>
          <p:spPr>
            <a:xfrm>
              <a:off x="7806203" y="3400361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232A0B-EEB3-F247-82EF-C4130B94302B}"/>
                </a:ext>
              </a:extLst>
            </p:cNvPr>
            <p:cNvSpPr/>
            <p:nvPr/>
          </p:nvSpPr>
          <p:spPr>
            <a:xfrm>
              <a:off x="8062956" y="3249921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0A8070-CBC5-5244-96CC-75DFA73C4DB9}"/>
                </a:ext>
              </a:extLst>
            </p:cNvPr>
            <p:cNvSpPr/>
            <p:nvPr/>
          </p:nvSpPr>
          <p:spPr>
            <a:xfrm>
              <a:off x="8345717" y="3272206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9E9B5CF-67A3-6943-8E0F-7A9FAC9CC94A}"/>
                </a:ext>
              </a:extLst>
            </p:cNvPr>
            <p:cNvSpPr/>
            <p:nvPr/>
          </p:nvSpPr>
          <p:spPr>
            <a:xfrm>
              <a:off x="8241314" y="2852290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F9AA819-C693-7A4D-885C-DE090CD79282}"/>
                </a:ext>
              </a:extLst>
            </p:cNvPr>
            <p:cNvSpPr/>
            <p:nvPr/>
          </p:nvSpPr>
          <p:spPr>
            <a:xfrm>
              <a:off x="8241517" y="306580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ED20462-D470-A146-AE26-BCA3F3FBF140}"/>
                </a:ext>
              </a:extLst>
            </p:cNvPr>
            <p:cNvSpPr/>
            <p:nvPr/>
          </p:nvSpPr>
          <p:spPr>
            <a:xfrm>
              <a:off x="7929078" y="361694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52B8B8C-4F0F-5347-919F-576B79C60562}"/>
                </a:ext>
              </a:extLst>
            </p:cNvPr>
            <p:cNvSpPr/>
            <p:nvPr/>
          </p:nvSpPr>
          <p:spPr>
            <a:xfrm>
              <a:off x="8129997" y="345025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4DA3AE0-748F-164F-951E-FCED3A50089D}"/>
                </a:ext>
              </a:extLst>
            </p:cNvPr>
            <p:cNvSpPr/>
            <p:nvPr/>
          </p:nvSpPr>
          <p:spPr>
            <a:xfrm>
              <a:off x="8540908" y="286530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2E28625-3A9E-F34E-9C33-EE657EBF6013}"/>
                </a:ext>
              </a:extLst>
            </p:cNvPr>
            <p:cNvSpPr/>
            <p:nvPr/>
          </p:nvSpPr>
          <p:spPr>
            <a:xfrm>
              <a:off x="8722585" y="3677291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E69B684-FCAA-7843-BFCC-A488CAA31639}"/>
                </a:ext>
              </a:extLst>
            </p:cNvPr>
            <p:cNvSpPr/>
            <p:nvPr/>
          </p:nvSpPr>
          <p:spPr>
            <a:xfrm>
              <a:off x="8324537" y="371112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349573D-02A2-CD46-B29D-A5C793D6DE29}"/>
                </a:ext>
              </a:extLst>
            </p:cNvPr>
            <p:cNvSpPr/>
            <p:nvPr/>
          </p:nvSpPr>
          <p:spPr>
            <a:xfrm>
              <a:off x="8616029" y="3082547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5377C3-9332-7C44-A872-A8731AD763DB}"/>
                </a:ext>
              </a:extLst>
            </p:cNvPr>
            <p:cNvSpPr/>
            <p:nvPr/>
          </p:nvSpPr>
          <p:spPr>
            <a:xfrm>
              <a:off x="8898790" y="3104832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C3E87FB-49DB-BD44-BB41-685FDECBD4D9}"/>
                </a:ext>
              </a:extLst>
            </p:cNvPr>
            <p:cNvSpPr/>
            <p:nvPr/>
          </p:nvSpPr>
          <p:spPr>
            <a:xfrm>
              <a:off x="8794590" y="2898429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218787-2D33-FE42-BA15-09D1B44383FC}"/>
                </a:ext>
              </a:extLst>
            </p:cNvPr>
            <p:cNvSpPr/>
            <p:nvPr/>
          </p:nvSpPr>
          <p:spPr>
            <a:xfrm>
              <a:off x="8482151" y="344957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6E91810-AC7B-CC48-8336-FE177EE5EFB2}"/>
                </a:ext>
              </a:extLst>
            </p:cNvPr>
            <p:cNvSpPr/>
            <p:nvPr/>
          </p:nvSpPr>
          <p:spPr>
            <a:xfrm>
              <a:off x="8683070" y="3282880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741250A0-A3DB-614A-8611-1F9BF176C773}"/>
              </a:ext>
            </a:extLst>
          </p:cNvPr>
          <p:cNvSpPr/>
          <p:nvPr/>
        </p:nvSpPr>
        <p:spPr>
          <a:xfrm>
            <a:off x="7871604" y="4107954"/>
            <a:ext cx="191352" cy="1975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7DA376-A7FF-0D4F-8C55-CECF4DAF25CF}"/>
              </a:ext>
            </a:extLst>
          </p:cNvPr>
          <p:cNvSpPr/>
          <p:nvPr/>
        </p:nvSpPr>
        <p:spPr>
          <a:xfrm>
            <a:off x="8142442" y="4105213"/>
            <a:ext cx="191352" cy="19752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5CF9F68-71BF-214C-AC58-68CAB96D9128}"/>
              </a:ext>
            </a:extLst>
          </p:cNvPr>
          <p:cNvSpPr/>
          <p:nvPr/>
        </p:nvSpPr>
        <p:spPr>
          <a:xfrm>
            <a:off x="8393616" y="4111354"/>
            <a:ext cx="191352" cy="197526"/>
          </a:xfrm>
          <a:prstGeom prst="rect">
            <a:avLst/>
          </a:prstGeom>
          <a:solidFill>
            <a:srgbClr val="CF740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7" grpId="0" animBg="1"/>
      <p:bldP spid="5" grpId="0"/>
      <p:bldP spid="6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92" grpId="0" animBg="1"/>
      <p:bldP spid="93" grpId="0" animBg="1"/>
      <p:bldP spid="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CDE7-B259-AE47-AC18-C4C24F90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6924420" cy="857400"/>
          </a:xfrm>
        </p:spPr>
        <p:txBody>
          <a:bodyPr/>
          <a:lstStyle/>
          <a:p>
            <a:r>
              <a:rPr lang="en-US" dirty="0"/>
              <a:t>PDE Example: Helmholtz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46A6-663D-2448-B345-24A10F5D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3211064"/>
            <a:ext cx="8135575" cy="1816928"/>
          </a:xfrm>
        </p:spPr>
        <p:txBody>
          <a:bodyPr/>
          <a:lstStyle/>
          <a:p>
            <a:r>
              <a:rPr lang="en-US" sz="1800" dirty="0"/>
              <a:t>Moderate correlation between neighboring error values.</a:t>
            </a:r>
          </a:p>
          <a:p>
            <a:r>
              <a:rPr lang="en-US" sz="1800" dirty="0"/>
              <a:t>”Multi-coarsening” is required.</a:t>
            </a:r>
          </a:p>
          <a:p>
            <a:r>
              <a:rPr lang="en-US" sz="1800" dirty="0"/>
              <a:t>Past </a:t>
            </a:r>
            <a:r>
              <a:rPr lang="en-US" sz="1800" b="1" dirty="0">
                <a:solidFill>
                  <a:srgbClr val="C00000"/>
                </a:solidFill>
              </a:rPr>
              <a:t>specialized</a:t>
            </a:r>
            <a:r>
              <a:rPr lang="en-US" sz="1800" dirty="0"/>
              <a:t> multi-coarsening </a:t>
            </a:r>
            <a:r>
              <a:rPr lang="en-US" sz="1800" b="1" dirty="0">
                <a:solidFill>
                  <a:srgbClr val="C00000"/>
                </a:solidFill>
              </a:rPr>
              <a:t>failed</a:t>
            </a:r>
            <a:r>
              <a:rPr lang="en-US" sz="1800" dirty="0"/>
              <a:t>.</a:t>
            </a:r>
          </a:p>
          <a:p>
            <a:r>
              <a:rPr lang="en-US" sz="1800" dirty="0"/>
              <a:t>The </a:t>
            </a:r>
            <a:r>
              <a:rPr lang="en-US" sz="1800" b="1" dirty="0">
                <a:solidFill>
                  <a:schemeClr val="bg2"/>
                </a:solidFill>
              </a:rPr>
              <a:t>general</a:t>
            </a:r>
            <a:r>
              <a:rPr lang="en-US" sz="1800" dirty="0"/>
              <a:t> systematic approach </a:t>
            </a:r>
            <a:r>
              <a:rPr lang="en-US" sz="1800" b="1" dirty="0">
                <a:solidFill>
                  <a:schemeClr val="bg2"/>
                </a:solidFill>
              </a:rPr>
              <a:t>works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D3A90-AF26-9B45-9BCB-63633DAF3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DB0B90-C4C3-0F43-A92B-057176F3E095}"/>
                  </a:ext>
                </a:extLst>
              </p:cNvPr>
              <p:cNvSpPr txBox="1"/>
              <p:nvPr/>
            </p:nvSpPr>
            <p:spPr>
              <a:xfrm>
                <a:off x="1076776" y="1316201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DB0B90-C4C3-0F43-A92B-057176F3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6" y="1316201"/>
                <a:ext cx="3406825" cy="307777"/>
              </a:xfrm>
              <a:prstGeom prst="rect">
                <a:avLst/>
              </a:prstGeom>
              <a:blipFill>
                <a:blip r:embed="rId2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BE9BF5-27C1-3C46-83E4-E2736186FC1A}"/>
                  </a:ext>
                </a:extLst>
              </p:cNvPr>
              <p:cNvSpPr txBox="1"/>
              <p:nvPr/>
            </p:nvSpPr>
            <p:spPr>
              <a:xfrm>
                <a:off x="4572000" y="1324810"/>
                <a:ext cx="19583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BE9BF5-27C1-3C46-83E4-E2736186F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24810"/>
                <a:ext cx="1958367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C99BD-C325-B64C-BC14-4EBB25A7EC3E}"/>
                  </a:ext>
                </a:extLst>
              </p:cNvPr>
              <p:cNvSpPr txBox="1"/>
              <p:nvPr/>
            </p:nvSpPr>
            <p:spPr>
              <a:xfrm>
                <a:off x="966850" y="1834484"/>
                <a:ext cx="54248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bg2"/>
                    </a:solidFill>
                    <a:latin typeface="Lato"/>
                    <a:ea typeface="Lato"/>
                    <a:cs typeface="Lato"/>
                    <a:sym typeface="Lato"/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: slowly converging errors are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C99BD-C325-B64C-BC14-4EBB25A7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50" y="1834484"/>
                <a:ext cx="5424805" cy="369332"/>
              </a:xfrm>
              <a:prstGeom prst="rect">
                <a:avLst/>
              </a:prstGeom>
              <a:blipFill>
                <a:blip r:embed="rId4"/>
                <a:stretch>
                  <a:fillRect l="-93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D3767-CB6A-B045-8C01-B3F311606067}"/>
                  </a:ext>
                </a:extLst>
              </p:cNvPr>
              <p:cNvSpPr txBox="1"/>
              <p:nvPr/>
            </p:nvSpPr>
            <p:spPr>
              <a:xfrm>
                <a:off x="1076776" y="2368553"/>
                <a:ext cx="6222067" cy="606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𝑟𝑎𝑦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D3767-CB6A-B045-8C01-B3F311606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6" y="2368553"/>
                <a:ext cx="6222067" cy="606448"/>
              </a:xfrm>
              <a:prstGeom prst="rect">
                <a:avLst/>
              </a:prstGeom>
              <a:blipFill>
                <a:blip r:embed="rId5"/>
                <a:stretch>
                  <a:fillRect l="-15479" t="-187755" b="-2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6DC1A-B7F2-6445-BBDF-42B77B284995}"/>
              </a:ext>
            </a:extLst>
          </p:cNvPr>
          <p:cNvGrpSpPr/>
          <p:nvPr/>
        </p:nvGrpSpPr>
        <p:grpSpPr>
          <a:xfrm>
            <a:off x="7235977" y="1970440"/>
            <a:ext cx="1518948" cy="1402674"/>
            <a:chOff x="2626244" y="1860696"/>
            <a:chExt cx="2498653" cy="24242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388212-92E7-454F-A3AD-36250FC09649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0D3D2F-9A68-9B4A-8234-070365D54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582A18-202D-C540-A55A-1260361D845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6CB3F9-9165-1D42-82D4-34AF7834F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7825B7-2ADE-7D46-BB90-1391D8864A2F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AE068-4C45-F14B-8D62-0FFD5DAA386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44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A91F-8F7D-CC4E-A918-6B27662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AMG+: Guiding Quality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C5017-B5C7-244B-A919-487C2150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02828" cy="3552300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Relaxation</a:t>
            </a:r>
            <a:r>
              <a:rPr lang="en-US" sz="2000" dirty="0"/>
              <a:t>: 		Residual shrinkage factor/work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Coarse variables</a:t>
            </a:r>
            <a:r>
              <a:rPr lang="en-US" sz="2000" dirty="0"/>
              <a:t>: 	Mock cycle convergence factor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	Error on test function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Coarse equation</a:t>
            </a:r>
            <a:r>
              <a:rPr lang="en-US" sz="2000" dirty="0"/>
              <a:t>: 	2-level convergence factor</a:t>
            </a:r>
          </a:p>
          <a:p>
            <a:pPr marL="533400" lvl="1" indent="0">
              <a:buNone/>
            </a:pPr>
            <a:r>
              <a:rPr lang="en-US" sz="2000" dirty="0"/>
              <a:t>			Sparsity, 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AFAD6-DFF3-4D4F-B231-AC2118203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1F1A92-E0F2-FB43-9B49-8DCB2F59FAA5}"/>
              </a:ext>
            </a:extLst>
          </p:cNvPr>
          <p:cNvGrpSpPr/>
          <p:nvPr/>
        </p:nvGrpSpPr>
        <p:grpSpPr>
          <a:xfrm>
            <a:off x="7356300" y="2441448"/>
            <a:ext cx="407561" cy="1524000"/>
            <a:chOff x="7356300" y="2441448"/>
            <a:chExt cx="407561" cy="1524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FC26553-3A4E-D040-9D16-46136C4F718D}"/>
                </a:ext>
              </a:extLst>
            </p:cNvPr>
            <p:cNvCxnSpPr/>
            <p:nvPr/>
          </p:nvCxnSpPr>
          <p:spPr>
            <a:xfrm>
              <a:off x="7428847" y="2441448"/>
              <a:ext cx="3315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8AE24-3E09-014E-8F41-C65206D3F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6300" y="3965448"/>
              <a:ext cx="407561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60A28C-4C68-794F-A004-0B7751C2F24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443" y="2441448"/>
              <a:ext cx="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F68803-2889-BD41-BD3E-852B49EA1B3A}"/>
              </a:ext>
            </a:extLst>
          </p:cNvPr>
          <p:cNvSpPr txBox="1"/>
          <p:nvPr/>
        </p:nvSpPr>
        <p:spPr>
          <a:xfrm>
            <a:off x="7763861" y="3003393"/>
            <a:ext cx="11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predicts</a:t>
            </a:r>
          </a:p>
        </p:txBody>
      </p:sp>
    </p:spTree>
    <p:extLst>
      <p:ext uri="{BB962C8B-B14F-4D97-AF65-F5344CB8AC3E}">
        <p14:creationId xmlns:p14="http://schemas.microsoft.com/office/powerpoint/2010/main" val="30884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AMG+ for 1D Helmholtz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start here.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197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4160</TotalTime>
  <Words>2594</Words>
  <Application>Microsoft Macintosh PowerPoint</Application>
  <PresentationFormat>On-screen Show (16:9)</PresentationFormat>
  <Paragraphs>655</Paragraphs>
  <Slides>46</Slides>
  <Notes>32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Raleway</vt:lpstr>
      <vt:lpstr>Cambria Math</vt:lpstr>
      <vt:lpstr>Open Sans</vt:lpstr>
      <vt:lpstr>Arial</vt:lpstr>
      <vt:lpstr>Lato</vt:lpstr>
      <vt:lpstr>Antonio template</vt:lpstr>
      <vt:lpstr>AMG+: Extended Principles  Illustrated on the 1D Helmholtz Equation</vt:lpstr>
      <vt:lpstr>Team</vt:lpstr>
      <vt:lpstr> MOTIVATION</vt:lpstr>
      <vt:lpstr>PowerPoint Presentation</vt:lpstr>
      <vt:lpstr>Why Multilevel Methods?</vt:lpstr>
      <vt:lpstr>Coarse Variable construction</vt:lpstr>
      <vt:lpstr>PDE Example: Helmholtz Equation</vt:lpstr>
      <vt:lpstr>AMG+: Guiding Quality Measures</vt:lpstr>
      <vt:lpstr> AMG+ for 1D Helmholtz</vt:lpstr>
      <vt:lpstr>PDE Example: 1D Helmholtz</vt:lpstr>
      <vt:lpstr>PDE Example: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many components to use?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predicts the ‘ideal’ 2-level rates</vt:lpstr>
      <vt:lpstr>Coarse-level Equations</vt:lpstr>
      <vt:lpstr>Coarse-level Equations: Symmetrize</vt:lpstr>
      <vt:lpstr>6. Bootstrap</vt:lpstr>
      <vt:lpstr>3-level Cycle Works</vt:lpstr>
      <vt:lpstr>Save Setup Cost by Switching Q’s</vt:lpstr>
      <vt:lpstr>Mini-Cycle Shrinkage in Action</vt:lpstr>
      <vt:lpstr>7.  Coarse-level Construction is Local,</vt:lpstr>
      <vt:lpstr>Coarse-level Construction is Local (**In Principle)</vt:lpstr>
      <vt:lpstr>Systematic Upscaling (WIP)</vt:lpstr>
      <vt:lpstr>Recap of AMG+ Principles</vt:lpstr>
      <vt:lpstr>Thanks!</vt:lpstr>
      <vt:lpstr> EXTRA SLIDES</vt:lpstr>
      <vt:lpstr>PowerPoint Presentation</vt:lpstr>
      <vt:lpstr>Challenging Problems for AMG</vt:lpstr>
      <vt:lpstr>Challenging Problems for AMG (Cont.)</vt:lpstr>
      <vt:lpstr>Goals</vt:lpstr>
      <vt:lpstr>Ridge Least-Squares Fitting to TFs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208</cp:revision>
  <dcterms:modified xsi:type="dcterms:W3CDTF">2022-01-04T14:29:59Z</dcterms:modified>
</cp:coreProperties>
</file>